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6C3382-BE0C-414A-8294-2BF3478EA855}" v="4" dt="2019-08-14T00:30:42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Luis Díaz Marure" userId="d4adc0aca67005f4" providerId="LiveId" clId="{4450CE30-AA09-494F-8662-9D052F124B3C}"/>
    <pc:docChg chg="undo custSel modSld">
      <pc:chgData name="Jorge Luis Díaz Marure" userId="d4adc0aca67005f4" providerId="LiveId" clId="{4450CE30-AA09-494F-8662-9D052F124B3C}" dt="2019-01-28T15:50:36.936" v="55" actId="20577"/>
      <pc:docMkLst>
        <pc:docMk/>
      </pc:docMkLst>
      <pc:sldChg chg="addSp modSp">
        <pc:chgData name="Jorge Luis Díaz Marure" userId="d4adc0aca67005f4" providerId="LiveId" clId="{4450CE30-AA09-494F-8662-9D052F124B3C}" dt="2019-01-28T15:49:00.399" v="2" actId="1076"/>
        <pc:sldMkLst>
          <pc:docMk/>
          <pc:sldMk cId="0" sldId="257"/>
        </pc:sldMkLst>
        <pc:picChg chg="add mod">
          <ac:chgData name="Jorge Luis Díaz Marure" userId="d4adc0aca67005f4" providerId="LiveId" clId="{4450CE30-AA09-494F-8662-9D052F124B3C}" dt="2019-01-28T15:49:00.399" v="2" actId="1076"/>
          <ac:picMkLst>
            <pc:docMk/>
            <pc:sldMk cId="0" sldId="257"/>
            <ac:picMk id="2" creationId="{36283947-51AC-498E-9B3C-F0C5186469BB}"/>
          </ac:picMkLst>
        </pc:picChg>
      </pc:sldChg>
      <pc:sldChg chg="addSp delSp modSp">
        <pc:chgData name="Jorge Luis Díaz Marure" userId="d4adc0aca67005f4" providerId="LiveId" clId="{4450CE30-AA09-494F-8662-9D052F124B3C}" dt="2019-01-28T15:50:36.936" v="55" actId="20577"/>
        <pc:sldMkLst>
          <pc:docMk/>
          <pc:sldMk cId="0" sldId="266"/>
        </pc:sldMkLst>
        <pc:spChg chg="add del mod">
          <ac:chgData name="Jorge Luis Díaz Marure" userId="d4adc0aca67005f4" providerId="LiveId" clId="{4450CE30-AA09-494F-8662-9D052F124B3C}" dt="2019-01-28T15:49:43.217" v="46" actId="478"/>
          <ac:spMkLst>
            <pc:docMk/>
            <pc:sldMk cId="0" sldId="266"/>
            <ac:spMk id="3" creationId="{17F3235E-6792-4A55-952C-8FB34DEB2177}"/>
          </ac:spMkLst>
        </pc:spChg>
        <pc:spChg chg="add del mod">
          <ac:chgData name="Jorge Luis Díaz Marure" userId="d4adc0aca67005f4" providerId="LiveId" clId="{4450CE30-AA09-494F-8662-9D052F124B3C}" dt="2019-01-28T15:50:36.936" v="55" actId="20577"/>
          <ac:spMkLst>
            <pc:docMk/>
            <pc:sldMk cId="0" sldId="266"/>
            <ac:spMk id="174" creationId="{00000000-0000-0000-0000-000000000000}"/>
          </ac:spMkLst>
        </pc:spChg>
        <pc:picChg chg="add del">
          <ac:chgData name="Jorge Luis Díaz Marure" userId="d4adc0aca67005f4" providerId="LiveId" clId="{4450CE30-AA09-494F-8662-9D052F124B3C}" dt="2019-01-28T15:49:45.667" v="47" actId="478"/>
          <ac:picMkLst>
            <pc:docMk/>
            <pc:sldMk cId="0" sldId="266"/>
            <ac:picMk id="1026" creationId="{10F9F4DB-B55A-4B91-A447-BE120167229E}"/>
          </ac:picMkLst>
        </pc:picChg>
      </pc:sldChg>
    </pc:docChg>
  </pc:docChgLst>
  <pc:docChgLst>
    <pc:chgData name="Jorge Luis Díaz Marure" userId="d4adc0aca67005f4" providerId="LiveId" clId="{7E6C3382-BE0C-414A-8294-2BF3478EA855}"/>
    <pc:docChg chg="modSld">
      <pc:chgData name="Jorge Luis Díaz Marure" userId="d4adc0aca67005f4" providerId="LiveId" clId="{7E6C3382-BE0C-414A-8294-2BF3478EA855}" dt="2019-08-14T00:31:20.510" v="15" actId="113"/>
      <pc:docMkLst>
        <pc:docMk/>
      </pc:docMkLst>
      <pc:sldChg chg="modSp">
        <pc:chgData name="Jorge Luis Díaz Marure" userId="d4adc0aca67005f4" providerId="LiveId" clId="{7E6C3382-BE0C-414A-8294-2BF3478EA855}" dt="2019-08-14T00:31:20.510" v="15" actId="113"/>
        <pc:sldMkLst>
          <pc:docMk/>
          <pc:sldMk cId="0" sldId="256"/>
        </pc:sldMkLst>
        <pc:spChg chg="mod">
          <ac:chgData name="Jorge Luis Díaz Marure" userId="d4adc0aca67005f4" providerId="LiveId" clId="{7E6C3382-BE0C-414A-8294-2BF3478EA855}" dt="2019-08-14T00:31:20.510" v="15" actId="113"/>
          <ac:spMkLst>
            <pc:docMk/>
            <pc:sldMk cId="0" sldId="256"/>
            <ac:spMk id="106" creationId="{00000000-0000-0000-0000-000000000000}"/>
          </ac:spMkLst>
        </pc:spChg>
        <pc:spChg chg="mod">
          <ac:chgData name="Jorge Luis Díaz Marure" userId="d4adc0aca67005f4" providerId="LiveId" clId="{7E6C3382-BE0C-414A-8294-2BF3478EA855}" dt="2019-08-14T00:31:16.714" v="14" actId="14100"/>
          <ac:spMkLst>
            <pc:docMk/>
            <pc:sldMk cId="0" sldId="256"/>
            <ac:spMk id="10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e1893efa2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e1893efa2_0_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3e1893efa2_0_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e1893efa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e1893efa2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g3e1893efa2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e1893efa2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e1893efa2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3e1893efa2_0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e1893efa2_0_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8" name="Google Shape;148;g3e1893efa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e1893efa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e1893efa2_0_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g3e1893efa2_0_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4556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64807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5391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439362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0084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2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7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2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8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6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4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4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3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9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7962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3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qnkhtecuh7uf/frankenstein-movimiento-y-genero-literario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2.wp.com/www.mundoaspie.es/wp-content/uploads/2014/11/incertidumbre.png?fit=400%2C396" TargetMode="External"/><Relationship Id="rId4" Type="http://schemas.openxmlformats.org/officeDocument/2006/relationships/hyperlink" Target="http://www.direcci&#243;n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3"/>
          <p:cNvSpPr txBox="1">
            <a:spLocks noGrp="1"/>
          </p:cNvSpPr>
          <p:nvPr>
            <p:ph type="ctrTitle"/>
          </p:nvPr>
        </p:nvSpPr>
        <p:spPr>
          <a:xfrm>
            <a:off x="648930" y="607674"/>
            <a:ext cx="9129252" cy="2135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es-MX" sz="6000" b="0" i="0" u="none" strike="noStrike" cap="none" dirty="0">
                <a:solidFill>
                  <a:schemeClr val="tx1"/>
                </a:solidFill>
                <a:latin typeface="Arial Rounded MT Bold" panose="020F0704030504030204" pitchFamily="34" charset="0"/>
                <a:ea typeface="Calibri"/>
                <a:cs typeface="Calibri"/>
                <a:sym typeface="Calibri"/>
              </a:rPr>
              <a:t>Análisis de:</a:t>
            </a:r>
            <a:br>
              <a:rPr lang="es-MX" sz="6000" b="0" i="0" u="none" strike="noStrike" cap="none" dirty="0">
                <a:solidFill>
                  <a:schemeClr val="tx1"/>
                </a:solidFill>
                <a:latin typeface="Arial Rounded MT Bold" panose="020F0704030504030204" pitchFamily="34" charset="0"/>
                <a:ea typeface="Calibri"/>
                <a:cs typeface="Calibri"/>
                <a:sym typeface="Calibri"/>
              </a:rPr>
            </a:br>
            <a:r>
              <a:rPr lang="es-MX" sz="6000" b="0" i="0" u="none" strike="noStrike" cap="none" dirty="0">
                <a:solidFill>
                  <a:schemeClr val="tx1"/>
                </a:solidFill>
                <a:latin typeface="Arial Rounded MT Bold" panose="020F0704030504030204" pitchFamily="34" charset="0"/>
                <a:ea typeface="Calibri"/>
                <a:cs typeface="Calibri"/>
                <a:sym typeface="Calibri"/>
              </a:rPr>
              <a:t>“</a:t>
            </a:r>
            <a:r>
              <a:rPr lang="es-MX" sz="6000" b="0" i="1" u="none" strike="noStrike" cap="none" dirty="0">
                <a:solidFill>
                  <a:schemeClr val="tx1"/>
                </a:solidFill>
                <a:latin typeface="Arial Rounded MT Bold" panose="020F0704030504030204" pitchFamily="34" charset="0"/>
                <a:ea typeface="Calibri"/>
                <a:cs typeface="Calibri"/>
                <a:sym typeface="Calibri"/>
              </a:rPr>
              <a:t>Frankenstein”</a:t>
            </a:r>
            <a:r>
              <a:rPr lang="es-MX" sz="6000" b="0" i="0" u="none" strike="noStrike" cap="none" dirty="0">
                <a:solidFill>
                  <a:schemeClr val="tx1"/>
                </a:solidFill>
                <a:latin typeface="Arial Rounded MT Bold" panose="020F0704030504030204" pitchFamily="34" charset="0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es-MX" sz="6000" b="0" i="0" u="none" strike="noStrike" cap="none" dirty="0">
                <a:solidFill>
                  <a:schemeClr val="tx1"/>
                </a:solidFill>
                <a:latin typeface="Arial Rounded MT Bold" panose="020F0704030504030204" pitchFamily="34" charset="0"/>
                <a:ea typeface="Calibri"/>
                <a:cs typeface="Calibri"/>
                <a:sym typeface="Calibri"/>
              </a:rPr>
              <a:t>“La debutante”</a:t>
            </a:r>
          </a:p>
        </p:txBody>
      </p:sp>
      <p:sp>
        <p:nvSpPr>
          <p:cNvPr id="106" name="Google Shape;106;p13"/>
          <p:cNvSpPr txBox="1">
            <a:spLocks noGrp="1"/>
          </p:cNvSpPr>
          <p:nvPr>
            <p:ph type="subTitle" idx="1"/>
          </p:nvPr>
        </p:nvSpPr>
        <p:spPr>
          <a:xfrm>
            <a:off x="1100051" y="3518704"/>
            <a:ext cx="10058400" cy="694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</a:pPr>
            <a:r>
              <a:rPr lang="es-MX" sz="2400" b="1" i="0" u="none" strike="noStrike" cap="small" dirty="0">
                <a:solidFill>
                  <a:schemeClr val="tx1"/>
                </a:solidFill>
                <a:latin typeface="Arial Nova" panose="020B0504020202020204" pitchFamily="34" charset="0"/>
                <a:ea typeface="Calibri"/>
                <a:cs typeface="Calibri"/>
                <a:sym typeface="Calibri"/>
              </a:rPr>
              <a:t>Nombre del estudiante:</a:t>
            </a:r>
            <a:endParaRPr lang="es-MX" b="1" cap="small" dirty="0">
              <a:solidFill>
                <a:schemeClr val="tx1"/>
              </a:solidFill>
              <a:latin typeface="Arial Nova" panose="020B0504020202020204" pitchFamily="34" charset="0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</a:pPr>
            <a:endParaRPr lang="es-MX" sz="2400" b="0" i="0" u="none" strike="noStrike" cap="none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</a:pPr>
            <a:endParaRPr lang="es-MX" sz="2400" b="0" i="0" u="none" strike="noStrike" cap="none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</a:pPr>
            <a:endParaRPr lang="es-MX" sz="2400" b="0" i="0" u="none" strike="noStrike" cap="none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1100049" y="4203458"/>
            <a:ext cx="10061171" cy="1720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</a:pPr>
            <a:r>
              <a:rPr lang="es-MX" sz="2800" i="0" u="none" strike="noStrike" cap="small" dirty="0">
                <a:latin typeface="Calibri"/>
                <a:ea typeface="Calibri"/>
                <a:cs typeface="Calibri"/>
                <a:sym typeface="Calibri"/>
              </a:rPr>
              <a:t>Actividad integradora 3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</a:pPr>
            <a:r>
              <a:rPr lang="es-MX" sz="2800" i="0" u="none" strike="noStrike" cap="small" dirty="0"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s-MX" sz="2800" cap="small" dirty="0">
                <a:latin typeface="Calibri"/>
                <a:ea typeface="Calibri"/>
                <a:cs typeface="Calibri"/>
                <a:sym typeface="Calibri"/>
              </a:rPr>
              <a:t>ítulo</a:t>
            </a:r>
            <a:r>
              <a:rPr lang="es-MX" sz="2800" i="0" u="none" strike="noStrike" cap="small" dirty="0">
                <a:latin typeface="Calibri"/>
                <a:ea typeface="Calibri"/>
                <a:cs typeface="Calibri"/>
                <a:sym typeface="Calibri"/>
              </a:rPr>
              <a:t>, módulo 4</a:t>
            </a:r>
            <a:endParaRPr lang="es-MX" sz="2800" cap="small" dirty="0"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lnSpc>
                <a:spcPct val="90000"/>
              </a:lnSpc>
              <a:buClr>
                <a:schemeClr val="accent1"/>
              </a:buClr>
              <a:buSzPts val="2400"/>
            </a:pPr>
            <a:r>
              <a:rPr lang="es-MX" sz="2800" cap="small" dirty="0">
                <a:latin typeface="Calibri"/>
                <a:ea typeface="Calibri"/>
                <a:cs typeface="Calibri"/>
                <a:sym typeface="Calibri"/>
              </a:rPr>
              <a:t>Grupo M4C2G18-070</a:t>
            </a:r>
          </a:p>
          <a:p>
            <a:pPr lvl="0" algn="ctr">
              <a:lnSpc>
                <a:spcPct val="90000"/>
              </a:lnSpc>
              <a:buClr>
                <a:schemeClr val="accent1"/>
              </a:buClr>
              <a:buSzPts val="2400"/>
            </a:pPr>
            <a:r>
              <a:rPr lang="es-MX" sz="2800" cap="small" dirty="0">
                <a:latin typeface="Calibri"/>
                <a:ea typeface="Calibri"/>
                <a:cs typeface="Calibri"/>
                <a:sym typeface="Calibri"/>
              </a:rPr>
              <a:t>[Fecha]</a:t>
            </a:r>
            <a:endParaRPr lang="es-MX" sz="2400" b="0" i="0" u="none" strike="noStrike" cap="none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"/>
          <p:cNvSpPr txBox="1">
            <a:spLocks noGrp="1"/>
          </p:cNvSpPr>
          <p:nvPr>
            <p:ph type="title"/>
          </p:nvPr>
        </p:nvSpPr>
        <p:spPr>
          <a:xfrm>
            <a:off x="1066800" y="408675"/>
            <a:ext cx="10058400" cy="562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000">
                <a:latin typeface="Arial Rounded MT Bold" panose="020F0704030504030204" pitchFamily="34" charset="0"/>
              </a:rPr>
              <a:t>Mundos posibles</a:t>
            </a:r>
          </a:p>
        </p:txBody>
      </p:sp>
      <p:sp>
        <p:nvSpPr>
          <p:cNvPr id="165" name="Google Shape;165;p22"/>
          <p:cNvSpPr txBox="1">
            <a:spLocks noGrp="1"/>
          </p:cNvSpPr>
          <p:nvPr>
            <p:ph type="body" idx="1"/>
          </p:nvPr>
        </p:nvSpPr>
        <p:spPr>
          <a:xfrm>
            <a:off x="1097280" y="971127"/>
            <a:ext cx="4937700" cy="736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None/>
            </a:pPr>
            <a:r>
              <a:rPr lang="es-MX" sz="1800" b="1" i="1">
                <a:solidFill>
                  <a:schemeClr val="tx1"/>
                </a:solidFill>
              </a:rPr>
              <a:t>“Frankenstein”</a:t>
            </a:r>
          </a:p>
        </p:txBody>
      </p:sp>
      <p:sp>
        <p:nvSpPr>
          <p:cNvPr id="167" name="Google Shape;167;p22"/>
          <p:cNvSpPr txBox="1">
            <a:spLocks noGrp="1"/>
          </p:cNvSpPr>
          <p:nvPr>
            <p:ph sz="half" idx="2"/>
          </p:nvPr>
        </p:nvSpPr>
        <p:spPr>
          <a:xfrm>
            <a:off x="6217920" y="971127"/>
            <a:ext cx="4937700" cy="736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None/>
            </a:pPr>
            <a:r>
              <a:rPr lang="es-MX" b="1">
                <a:solidFill>
                  <a:schemeClr val="tx1"/>
                </a:solidFill>
              </a:rPr>
              <a:t>“La debutante”</a:t>
            </a:r>
          </a:p>
        </p:txBody>
      </p:sp>
      <p:sp>
        <p:nvSpPr>
          <p:cNvPr id="166" name="Google Shape;166;p22"/>
          <p:cNvSpPr txBox="1">
            <a:spLocks noGrp="1"/>
          </p:cNvSpPr>
          <p:nvPr>
            <p:ph type="body" sz="quarter" idx="3"/>
          </p:nvPr>
        </p:nvSpPr>
        <p:spPr>
          <a:xfrm>
            <a:off x="365075" y="1890225"/>
            <a:ext cx="5313054" cy="4070400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MX" sz="16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¿Cómo es el mundo donde ocurre </a:t>
            </a:r>
            <a:r>
              <a:rPr lang="es-MX" sz="1600" i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Frankenstein</a:t>
            </a:r>
            <a:r>
              <a:rPr lang="es-MX" sz="16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s-MX" sz="140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s-MX" sz="140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None/>
            </a:pPr>
            <a:r>
              <a:rPr lang="es-MX" sz="14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Imágenes</a:t>
            </a:r>
          </a:p>
        </p:txBody>
      </p:sp>
      <p:sp>
        <p:nvSpPr>
          <p:cNvPr id="168" name="Google Shape;168;p22"/>
          <p:cNvSpPr txBox="1">
            <a:spLocks noGrp="1"/>
          </p:cNvSpPr>
          <p:nvPr>
            <p:ph sz="quarter" idx="4"/>
          </p:nvPr>
        </p:nvSpPr>
        <p:spPr>
          <a:xfrm>
            <a:off x="6034975" y="1890225"/>
            <a:ext cx="4937700" cy="4070400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MX" sz="16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¿Cómo es el mundo donde ocurre “La debutante”?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s-MX" sz="140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s-MX" sz="140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None/>
            </a:pPr>
            <a:r>
              <a:rPr lang="es-MX" sz="14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Imágenes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3"/>
          <p:cNvSpPr txBox="1">
            <a:spLocks noGrp="1"/>
          </p:cNvSpPr>
          <p:nvPr>
            <p:ph type="title"/>
          </p:nvPr>
        </p:nvSpPr>
        <p:spPr>
          <a:xfrm>
            <a:off x="1097275" y="970605"/>
            <a:ext cx="10058400" cy="7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es-MX" sz="3000">
                <a:latin typeface="Arial Rounded MT Bold" panose="020F0704030504030204" pitchFamily="34" charset="0"/>
                <a:sym typeface="Calibri"/>
              </a:rPr>
              <a:t>Referencias</a:t>
            </a:r>
          </a:p>
        </p:txBody>
      </p:sp>
      <p:sp>
        <p:nvSpPr>
          <p:cNvPr id="174" name="Google Shape;174;p2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1440" marR="0" lvl="0" indent="-88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 "/>
            </a:pPr>
            <a:r>
              <a:rPr lang="es-MX" sz="1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1) Primera referencia:</a:t>
            </a:r>
            <a:r>
              <a:rPr lang="es-MX" sz="1400" dirty="0"/>
              <a:t> García, Alba</a:t>
            </a:r>
            <a:r>
              <a:rPr lang="es-MX" sz="1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“</a:t>
            </a:r>
            <a:r>
              <a:rPr lang="es-MX" sz="1400" dirty="0"/>
              <a:t>Frankenstein. Movimiento y géneros literarios</a:t>
            </a:r>
            <a:r>
              <a:rPr lang="es-MX" sz="1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”. Dirección web: </a:t>
            </a:r>
            <a:r>
              <a:rPr lang="es-MX" sz="1400" u="sng" dirty="0">
                <a:solidFill>
                  <a:schemeClr val="hlink"/>
                </a:solidFill>
                <a:hlinkClick r:id="rId3"/>
              </a:rPr>
              <a:t>https://prezi.com/qnkhtecuh7uf/frankenstein-movimiento-y-genero-literarios/</a:t>
            </a:r>
            <a:endParaRPr lang="es-MX" sz="1400" dirty="0">
              <a:solidFill>
                <a:srgbClr val="3F3F3F"/>
              </a:solidFill>
            </a:endParaRPr>
          </a:p>
          <a:p>
            <a:pPr marL="91440" marR="0" lvl="0" indent="-88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Calibri"/>
              <a:buChar char=" "/>
            </a:pPr>
            <a:endParaRPr lang="es-MX" sz="1400" dirty="0">
              <a:solidFill>
                <a:srgbClr val="3F3F3F"/>
              </a:solidFill>
            </a:endParaRPr>
          </a:p>
          <a:p>
            <a:pPr marL="91440" marR="0" lvl="0" indent="-88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 "/>
            </a:pPr>
            <a:r>
              <a:rPr lang="es-MX" sz="1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2) Segunda referencia: Autor, “Título del artículo”. Dirección web: www.dirección.com</a:t>
            </a:r>
          </a:p>
          <a:p>
            <a:pPr marL="91440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endParaRPr lang="es-MX" sz="14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88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 "/>
            </a:pPr>
            <a:r>
              <a:rPr lang="es-MX" sz="1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1) Tercera referencia: Autor, “Título del artículo”. Dirección web: </a:t>
            </a:r>
            <a:r>
              <a:rPr lang="es-MX" sz="1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www.dirección.com</a:t>
            </a:r>
            <a:endParaRPr lang="es-MX" sz="14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88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 "/>
            </a:pPr>
            <a:endParaRPr lang="es-MX" sz="14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88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 "/>
            </a:pPr>
            <a:endParaRPr lang="es-MX" sz="14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88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 "/>
            </a:pPr>
            <a:r>
              <a:rPr lang="es-MX" sz="1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Imágenes:</a:t>
            </a:r>
          </a:p>
          <a:p>
            <a:pPr marL="345440">
              <a:lnSpc>
                <a:spcPct val="90000"/>
              </a:lnSpc>
              <a:spcBef>
                <a:spcPts val="1400"/>
              </a:spcBef>
              <a:buSzPts val="1400"/>
            </a:pPr>
            <a:r>
              <a:rPr lang="es-MX" sz="1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Imagen de incertidumbre</a:t>
            </a:r>
            <a:r>
              <a:rPr lang="es-MX" sz="1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s-MX" sz="1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https://i2.wp.com/www.mundoaspie.es/wp-content/uploads/2014/11/incertidumbre.png?fit=400%2C396</a:t>
            </a:r>
            <a:r>
              <a:rPr lang="es-MX" sz="1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5440">
              <a:lnSpc>
                <a:spcPct val="90000"/>
              </a:lnSpc>
              <a:spcBef>
                <a:spcPts val="1400"/>
              </a:spcBef>
              <a:buSzPts val="1400"/>
            </a:pPr>
            <a:endParaRPr lang="es-MX" sz="20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>
            <a:spLocks noGrp="1"/>
          </p:cNvSpPr>
          <p:nvPr>
            <p:ph type="ctrTitle"/>
          </p:nvPr>
        </p:nvSpPr>
        <p:spPr>
          <a:xfrm>
            <a:off x="1066800" y="366626"/>
            <a:ext cx="8091948" cy="1143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000" dirty="0">
                <a:latin typeface="Arial Rounded MT Bold" panose="020F0704030504030204" pitchFamily="34" charset="0"/>
              </a:rPr>
              <a:t>Primera impresión de “</a:t>
            </a:r>
            <a:r>
              <a:rPr lang="es-MX" sz="3000" i="1" dirty="0">
                <a:latin typeface="Arial Rounded MT Bold" panose="020F0704030504030204" pitchFamily="34" charset="0"/>
              </a:rPr>
              <a:t>Frankenstein o el moderno Prometeo”</a:t>
            </a:r>
            <a:r>
              <a:rPr lang="es-MX" sz="3000" dirty="0">
                <a:latin typeface="Arial Rounded MT Bold" panose="020F0704030504030204" pitchFamily="34" charset="0"/>
              </a:rPr>
              <a:t> de Mary Shelley</a:t>
            </a:r>
          </a:p>
        </p:txBody>
      </p:sp>
      <p:sp>
        <p:nvSpPr>
          <p:cNvPr id="114" name="Google Shape;114;p14"/>
          <p:cNvSpPr txBox="1">
            <a:spLocks noGrp="1"/>
          </p:cNvSpPr>
          <p:nvPr>
            <p:ph type="subTitle" idx="1"/>
          </p:nvPr>
        </p:nvSpPr>
        <p:spPr>
          <a:xfrm>
            <a:off x="899652" y="1806004"/>
            <a:ext cx="8360471" cy="4136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400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Representa con una o varias imágenes las emociones, sentimientos y pensamientos que evocó en ti la lectura de los capítulos.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MX" sz="1400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Acompaña tus imágenes con una breve descripción (no más de </a:t>
            </a:r>
            <a:r>
              <a:rPr lang="es-MX" sz="14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 palabras</a:t>
            </a:r>
            <a:r>
              <a:rPr lang="es-MX" sz="1400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sobre tu primera impresión.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s-MX" sz="1400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None/>
            </a:pPr>
            <a:r>
              <a:rPr lang="es-MX" sz="1400" i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Sentí mucha incertidumbre al no saber cómo iba a resultar el experimento de Frankenstein.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6283947-51AC-498E-9B3C-F0C518646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975" y="4037611"/>
            <a:ext cx="2478548" cy="245376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>
            <a:spLocks noGrp="1"/>
          </p:cNvSpPr>
          <p:nvPr>
            <p:ph type="title"/>
          </p:nvPr>
        </p:nvSpPr>
        <p:spPr>
          <a:xfrm>
            <a:off x="1066800" y="289476"/>
            <a:ext cx="10058400" cy="6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es-MX" sz="3000">
                <a:latin typeface="Arial Rounded MT Bold" panose="020F0704030504030204" pitchFamily="34" charset="0"/>
              </a:rPr>
              <a:t>Mary Shelley y su contexto</a:t>
            </a:r>
            <a:endParaRPr lang="es-MX" sz="3000" b="0" i="1" u="none" strike="noStrike" cap="none">
              <a:solidFill>
                <a:srgbClr val="3F3F3F"/>
              </a:solidFill>
              <a:latin typeface="Arial Rounded MT Bold" panose="020F07040305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5"/>
          <p:cNvSpPr txBox="1">
            <a:spLocks noGrp="1"/>
          </p:cNvSpPr>
          <p:nvPr>
            <p:ph idx="1"/>
          </p:nvPr>
        </p:nvSpPr>
        <p:spPr>
          <a:xfrm>
            <a:off x="692083" y="1290434"/>
            <a:ext cx="8596668" cy="4697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MX" sz="14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</a:t>
            </a:r>
            <a:r>
              <a:rPr lang="es-MX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Cuándo y dónde fue escrita la obra Frankenstein? ¿Cómo era la sociedad europea (inglesa, suiza y alemana) en la primera mitad del siglo XIX? ¿Por qué escribió la autora esta obra?</a:t>
            </a:r>
          </a:p>
          <a:p>
            <a:pPr marL="91440" marR="0" lvl="0" indent="-88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 "/>
            </a:pPr>
            <a:r>
              <a:rPr lang="es-MX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Elige los elementos que consideres más relevantes del contexto para el análisis del texto y represéntalos en la diapositiva. Emplea </a:t>
            </a:r>
            <a:r>
              <a:rPr lang="es-MX" sz="14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audio o texto </a:t>
            </a:r>
            <a:r>
              <a:rPr lang="es-MX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(no más de 50 palabras). </a:t>
            </a:r>
          </a:p>
          <a:p>
            <a:pPr marL="91440" marR="0" lvl="0" indent="-88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 "/>
            </a:pPr>
            <a:r>
              <a:rPr lang="es-MX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¡Usa tu creatividad!</a:t>
            </a:r>
            <a:endParaRPr lang="es-MX" sz="1400" i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>
            <a:spLocks noGrp="1"/>
          </p:cNvSpPr>
          <p:nvPr>
            <p:ph type="title"/>
          </p:nvPr>
        </p:nvSpPr>
        <p:spPr>
          <a:xfrm>
            <a:off x="1097300" y="1055725"/>
            <a:ext cx="10058400" cy="6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320"/>
              <a:buFont typeface="Calibri"/>
              <a:buNone/>
            </a:pPr>
            <a:r>
              <a:rPr lang="es-MX" sz="3000" i="1">
                <a:latin typeface="Arial Rounded MT Bold" panose="020F0704030504030204" pitchFamily="34" charset="0"/>
              </a:rPr>
              <a:t>Frankenstein</a:t>
            </a:r>
            <a:r>
              <a:rPr lang="es-MX" sz="3000">
                <a:latin typeface="Arial Rounded MT Bold" panose="020F0704030504030204" pitchFamily="34" charset="0"/>
              </a:rPr>
              <a:t>, movimiento literario</a:t>
            </a:r>
            <a:endParaRPr lang="es-MX" sz="3000" b="0" i="0" u="none" strike="noStrike" cap="none">
              <a:solidFill>
                <a:srgbClr val="3F3F3F"/>
              </a:solidFill>
              <a:latin typeface="Arial Rounded MT Bold" panose="020F07040305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6"/>
          <p:cNvSpPr txBox="1">
            <a:spLocks noGrp="1"/>
          </p:cNvSpPr>
          <p:nvPr>
            <p:ph idx="1"/>
          </p:nvPr>
        </p:nvSpPr>
        <p:spPr>
          <a:xfrm>
            <a:off x="403123" y="1831775"/>
            <a:ext cx="8829367" cy="39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1440" marR="0" lvl="0" indent="-88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 "/>
            </a:pPr>
            <a:r>
              <a:rPr lang="es-MX" sz="14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Investiga y menciona a qué movimiento literario pertenece Frankenstein.</a:t>
            </a:r>
          </a:p>
          <a:p>
            <a:pPr marL="91440" marR="0" lvl="0" indent="-88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 "/>
            </a:pPr>
            <a:r>
              <a:rPr lang="es-MX" sz="14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Explica por qué pertenece a este movimiento con frases e imágenes.</a:t>
            </a:r>
          </a:p>
          <a:p>
            <a:pPr marL="91440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endParaRPr lang="es-MX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 txBox="1">
            <a:spLocks noGrp="1"/>
          </p:cNvSpPr>
          <p:nvPr>
            <p:ph type="title"/>
          </p:nvPr>
        </p:nvSpPr>
        <p:spPr>
          <a:xfrm>
            <a:off x="1097275" y="1174925"/>
            <a:ext cx="9189600" cy="562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000" i="1">
                <a:latin typeface="Arial Rounded MT Bold" panose="020F0704030504030204" pitchFamily="34" charset="0"/>
              </a:rPr>
              <a:t>Frankenstein</a:t>
            </a:r>
            <a:r>
              <a:rPr lang="es-MX" sz="3000">
                <a:latin typeface="Arial Rounded MT Bold" panose="020F0704030504030204" pitchFamily="34" charset="0"/>
              </a:rPr>
              <a:t>, </a:t>
            </a:r>
            <a:r>
              <a:rPr lang="es-MX" sz="3000" b="1">
                <a:latin typeface="Arial Rounded MT Bold" panose="020F0704030504030204" pitchFamily="34" charset="0"/>
              </a:rPr>
              <a:t>el sentido de la vida</a:t>
            </a:r>
          </a:p>
        </p:txBody>
      </p:sp>
      <p:sp>
        <p:nvSpPr>
          <p:cNvPr id="133" name="Google Shape;133;p17"/>
          <p:cNvSpPr txBox="1">
            <a:spLocks noGrp="1"/>
          </p:cNvSpPr>
          <p:nvPr>
            <p:ph idx="1"/>
          </p:nvPr>
        </p:nvSpPr>
        <p:spPr>
          <a:xfrm>
            <a:off x="854314" y="2072099"/>
            <a:ext cx="8596668" cy="3880773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MX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¿Qué piensa Víctor Frankenstein sobre la vida?</a:t>
            </a:r>
          </a:p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None/>
            </a:pPr>
            <a:r>
              <a:rPr lang="es-MX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Explica con 20 palabras y algunas imágenes.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 txBox="1">
            <a:spLocks noGrp="1"/>
          </p:cNvSpPr>
          <p:nvPr>
            <p:ph type="title"/>
          </p:nvPr>
        </p:nvSpPr>
        <p:spPr>
          <a:xfrm>
            <a:off x="1097275" y="953574"/>
            <a:ext cx="10058400" cy="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320"/>
              <a:buFont typeface="Calibri"/>
              <a:buNone/>
            </a:pPr>
            <a:r>
              <a:rPr lang="es-MX" sz="3000">
                <a:latin typeface="Arial Rounded MT Bold" panose="020F0704030504030204" pitchFamily="34" charset="0"/>
              </a:rPr>
              <a:t>Primera impresión “La debutante”</a:t>
            </a:r>
            <a:endParaRPr lang="es-MX" sz="3000" b="0" i="0" u="none" strike="noStrike" cap="none">
              <a:solidFill>
                <a:srgbClr val="3F3F3F"/>
              </a:solidFill>
              <a:latin typeface="Arial Rounded MT Bold" panose="020F07040305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8"/>
          <p:cNvSpPr txBox="1">
            <a:spLocks noGrp="1"/>
          </p:cNvSpPr>
          <p:nvPr>
            <p:ph idx="1"/>
          </p:nvPr>
        </p:nvSpPr>
        <p:spPr>
          <a:xfrm>
            <a:off x="1097280" y="1845733"/>
            <a:ext cx="7913985" cy="36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1440" lvl="0" indent="-127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 "/>
            </a:pPr>
            <a:r>
              <a:rPr lang="es-MX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Representa con una o varias imágenes las emociones, sentimientos y pensamientos que evocó en ti la lectura del cuento.</a:t>
            </a:r>
          </a:p>
          <a:p>
            <a:pPr marL="91440" lvl="0" indent="-127000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 "/>
            </a:pPr>
            <a:r>
              <a:rPr lang="es-MX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Acompaña tus imágenes con una breve descripción (no más de 50 palabras) sobre tu primera impresión.</a:t>
            </a:r>
          </a:p>
          <a:p>
            <a:pPr marL="91440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endParaRPr lang="es-MX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>
            <a:spLocks noGrp="1"/>
          </p:cNvSpPr>
          <p:nvPr>
            <p:ph type="title"/>
          </p:nvPr>
        </p:nvSpPr>
        <p:spPr>
          <a:xfrm>
            <a:off x="1097275" y="1174931"/>
            <a:ext cx="10058400" cy="5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es-MX" sz="3000">
                <a:latin typeface="Arial Rounded MT Bold" panose="020F0704030504030204" pitchFamily="34" charset="0"/>
              </a:rPr>
              <a:t>Leonora Carrington y su contexto</a:t>
            </a:r>
            <a:endParaRPr lang="es-MX" sz="3000" b="0" i="0" u="none" strike="noStrike" cap="none">
              <a:solidFill>
                <a:srgbClr val="3F3F3F"/>
              </a:solidFill>
              <a:latin typeface="Arial Rounded MT Bold" panose="020F07040305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1440" lvl="0" indent="-88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 "/>
            </a:pPr>
            <a:r>
              <a:rPr lang="es-MX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¿Cuándo y dónde fue escrita la obra “La debutante”? ¿Cómo era la sociedad europea (inglesa y francesa) en la primera mitad del siglo XX? ¿Por qué escribió la autora esta obra?</a:t>
            </a:r>
          </a:p>
          <a:p>
            <a:pPr marL="91440" lvl="0" indent="-88900" algn="l" rtl="0"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 "/>
            </a:pPr>
            <a:r>
              <a:rPr lang="es-MX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Elige los elementos que consideres más relevantes del contexto para el análisis del texto y represéntalos en la diapositiva. Emplea </a:t>
            </a:r>
            <a:r>
              <a:rPr lang="es-MX" sz="14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audio o texto </a:t>
            </a:r>
            <a:r>
              <a:rPr lang="es-MX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(no más de 50 palabras). </a:t>
            </a:r>
          </a:p>
          <a:p>
            <a:pPr marL="91440" lvl="0" indent="-88900" algn="l" rtl="0"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 "/>
            </a:pPr>
            <a:r>
              <a:rPr lang="es-MX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¡Usa tu creatividad!</a:t>
            </a:r>
            <a:endParaRPr lang="es-MX" sz="1400" i="1">
              <a:latin typeface="Arial"/>
              <a:ea typeface="Arial"/>
              <a:cs typeface="Arial"/>
              <a:sym typeface="Arial"/>
            </a:endParaRPr>
          </a:p>
          <a:p>
            <a:pPr marL="91440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endParaRPr lang="es-MX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>
            <a:spLocks noGrp="1"/>
          </p:cNvSpPr>
          <p:nvPr>
            <p:ph type="title"/>
          </p:nvPr>
        </p:nvSpPr>
        <p:spPr>
          <a:xfrm>
            <a:off x="793675" y="1143650"/>
            <a:ext cx="7012500" cy="6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320"/>
              <a:buFont typeface="Calibri"/>
              <a:buNone/>
            </a:pPr>
            <a:r>
              <a:rPr lang="es-MX" sz="3000">
                <a:latin typeface="Arial Rounded MT Bold" panose="020F0704030504030204" pitchFamily="34" charset="0"/>
              </a:rPr>
              <a:t>“La debutante”, movimiento literario</a:t>
            </a:r>
            <a:endParaRPr lang="es-MX" sz="3000" b="0" i="0" u="none" strike="noStrike" cap="none">
              <a:solidFill>
                <a:srgbClr val="3F3F3F"/>
              </a:solidFill>
              <a:latin typeface="Arial Rounded MT Bold" panose="020F07040305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0"/>
          <p:cNvSpPr txBox="1">
            <a:spLocks noGrp="1"/>
          </p:cNvSpPr>
          <p:nvPr>
            <p:ph idx="1"/>
          </p:nvPr>
        </p:nvSpPr>
        <p:spPr>
          <a:xfrm>
            <a:off x="793675" y="2074575"/>
            <a:ext cx="10058400" cy="37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1440" marR="0" lvl="0" indent="-88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 "/>
            </a:pPr>
            <a:r>
              <a:rPr lang="es-MX" sz="14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Investiga y menciona a qué movimiento literario pertenece el cuento “La debutante”.</a:t>
            </a:r>
          </a:p>
          <a:p>
            <a:pPr marL="91440" marR="0" lvl="0" indent="-88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 "/>
            </a:pPr>
            <a:r>
              <a:rPr lang="es-MX" sz="14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Explica por qué pertenece a este movimiento con frases e imágenes.</a:t>
            </a:r>
          </a:p>
          <a:p>
            <a:pPr marL="91440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endParaRPr lang="es-MX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"/>
          <p:cNvSpPr txBox="1">
            <a:spLocks noGrp="1"/>
          </p:cNvSpPr>
          <p:nvPr>
            <p:ph type="title"/>
          </p:nvPr>
        </p:nvSpPr>
        <p:spPr>
          <a:xfrm>
            <a:off x="1097275" y="953576"/>
            <a:ext cx="10058400" cy="783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000">
                <a:latin typeface="Arial Rounded MT Bold" panose="020F0704030504030204" pitchFamily="34" charset="0"/>
              </a:rPr>
              <a:t>“La debutante”, el sentido de la vida</a:t>
            </a:r>
          </a:p>
        </p:txBody>
      </p:sp>
      <p:sp>
        <p:nvSpPr>
          <p:cNvPr id="158" name="Google Shape;158;p2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MX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¿Cuál es el sentido de la vida para la protagonista?</a:t>
            </a:r>
          </a:p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None/>
            </a:pPr>
            <a:r>
              <a:rPr lang="es-MX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Explica con 20 palabras y algunas imágenes.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546</Words>
  <Application>Microsoft Office PowerPoint</Application>
  <PresentationFormat>Panorámica</PresentationFormat>
  <Paragraphs>61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Arial Nova</vt:lpstr>
      <vt:lpstr>Arial Rounded MT Bold</vt:lpstr>
      <vt:lpstr>Calibri</vt:lpstr>
      <vt:lpstr>Trebuchet MS</vt:lpstr>
      <vt:lpstr>Wingdings 3</vt:lpstr>
      <vt:lpstr>Faceta</vt:lpstr>
      <vt:lpstr>Análisis de: “Frankenstein”  “La debutante”</vt:lpstr>
      <vt:lpstr>Primera impresión de “Frankenstein o el moderno Prometeo” de Mary Shelley</vt:lpstr>
      <vt:lpstr>Mary Shelley y su contexto</vt:lpstr>
      <vt:lpstr>Frankenstein, movimiento literario</vt:lpstr>
      <vt:lpstr>Frankenstein, el sentido de la vida</vt:lpstr>
      <vt:lpstr>Primera impresión “La debutante”</vt:lpstr>
      <vt:lpstr>Leonora Carrington y su contexto</vt:lpstr>
      <vt:lpstr>“La debutante”, movimiento literario</vt:lpstr>
      <vt:lpstr>“La debutante”, el sentido de la vida</vt:lpstr>
      <vt:lpstr>Mundos posibles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de: “Frankenstein”  “La debutante”</dc:title>
  <cp:lastModifiedBy>Jorge Luis Díaz Marure</cp:lastModifiedBy>
  <cp:revision>2</cp:revision>
  <dcterms:modified xsi:type="dcterms:W3CDTF">2019-08-14T00:31:29Z</dcterms:modified>
</cp:coreProperties>
</file>